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73" r:id="rId2"/>
    <p:sldId id="375" r:id="rId3"/>
    <p:sldId id="374" r:id="rId4"/>
    <p:sldId id="372" r:id="rId5"/>
    <p:sldId id="380" r:id="rId6"/>
    <p:sldId id="381" r:id="rId7"/>
    <p:sldId id="382" r:id="rId8"/>
    <p:sldId id="383" r:id="rId9"/>
    <p:sldId id="389" r:id="rId10"/>
    <p:sldId id="390" r:id="rId11"/>
    <p:sldId id="391" r:id="rId12"/>
    <p:sldId id="392" r:id="rId13"/>
    <p:sldId id="396" r:id="rId14"/>
    <p:sldId id="393" r:id="rId15"/>
    <p:sldId id="397" r:id="rId16"/>
    <p:sldId id="398" r:id="rId17"/>
    <p:sldId id="400" r:id="rId18"/>
    <p:sldId id="401" r:id="rId19"/>
    <p:sldId id="402" r:id="rId20"/>
    <p:sldId id="403" r:id="rId21"/>
    <p:sldId id="404" r:id="rId22"/>
    <p:sldId id="405" r:id="rId23"/>
    <p:sldId id="399" r:id="rId24"/>
    <p:sldId id="406" r:id="rId25"/>
    <p:sldId id="407" r:id="rId26"/>
    <p:sldId id="408" r:id="rId27"/>
    <p:sldId id="411" r:id="rId28"/>
    <p:sldId id="409" r:id="rId29"/>
    <p:sldId id="412" r:id="rId30"/>
    <p:sldId id="410" r:id="rId31"/>
    <p:sldId id="413" r:id="rId32"/>
    <p:sldId id="414" r:id="rId33"/>
    <p:sldId id="415" r:id="rId34"/>
    <p:sldId id="416" r:id="rId35"/>
    <p:sldId id="417" r:id="rId36"/>
    <p:sldId id="418" r:id="rId37"/>
    <p:sldId id="376" r:id="rId38"/>
    <p:sldId id="419" r:id="rId39"/>
    <p:sldId id="421" r:id="rId40"/>
    <p:sldId id="422" r:id="rId41"/>
    <p:sldId id="425" r:id="rId42"/>
    <p:sldId id="426" r:id="rId43"/>
    <p:sldId id="427" r:id="rId44"/>
    <p:sldId id="433" r:id="rId45"/>
    <p:sldId id="434" r:id="rId46"/>
    <p:sldId id="435" r:id="rId47"/>
    <p:sldId id="436" r:id="rId48"/>
    <p:sldId id="437" r:id="rId49"/>
    <p:sldId id="432" r:id="rId50"/>
    <p:sldId id="378" r:id="rId51"/>
    <p:sldId id="420" r:id="rId52"/>
    <p:sldId id="438" r:id="rId53"/>
    <p:sldId id="439" r:id="rId54"/>
    <p:sldId id="441" r:id="rId55"/>
    <p:sldId id="442" r:id="rId56"/>
    <p:sldId id="443" r:id="rId57"/>
    <p:sldId id="444" r:id="rId58"/>
    <p:sldId id="450" r:id="rId59"/>
    <p:sldId id="445" r:id="rId60"/>
    <p:sldId id="446" r:id="rId61"/>
    <p:sldId id="447" r:id="rId62"/>
    <p:sldId id="448" r:id="rId63"/>
    <p:sldId id="451" r:id="rId64"/>
    <p:sldId id="452" r:id="rId65"/>
    <p:sldId id="453" r:id="rId66"/>
    <p:sldId id="454" r:id="rId67"/>
    <p:sldId id="455" r:id="rId68"/>
    <p:sldId id="456" r:id="rId69"/>
    <p:sldId id="457" r:id="rId70"/>
    <p:sldId id="458" r:id="rId71"/>
    <p:sldId id="459" r:id="rId72"/>
    <p:sldId id="460" r:id="rId73"/>
    <p:sldId id="461" r:id="rId74"/>
    <p:sldId id="463" r:id="rId75"/>
    <p:sldId id="462" r:id="rId76"/>
    <p:sldId id="464" r:id="rId77"/>
    <p:sldId id="465" r:id="rId78"/>
    <p:sldId id="467" r:id="rId79"/>
    <p:sldId id="468" r:id="rId80"/>
    <p:sldId id="469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94460F-C3D9-46DD-82EC-6D76B3791A8C}">
          <p14:sldIdLst>
            <p14:sldId id="373"/>
            <p14:sldId id="375"/>
          </p14:sldIdLst>
        </p14:section>
        <p14:section name="LAB1" id="{D32DADAB-C147-41E2-9DAE-22BC11CC0C9A}">
          <p14:sldIdLst>
            <p14:sldId id="374"/>
            <p14:sldId id="372"/>
            <p14:sldId id="380"/>
            <p14:sldId id="381"/>
            <p14:sldId id="382"/>
            <p14:sldId id="383"/>
            <p14:sldId id="389"/>
            <p14:sldId id="390"/>
            <p14:sldId id="391"/>
            <p14:sldId id="392"/>
            <p14:sldId id="396"/>
            <p14:sldId id="393"/>
            <p14:sldId id="397"/>
            <p14:sldId id="398"/>
            <p14:sldId id="400"/>
            <p14:sldId id="401"/>
            <p14:sldId id="402"/>
            <p14:sldId id="403"/>
            <p14:sldId id="404"/>
            <p14:sldId id="405"/>
            <p14:sldId id="399"/>
            <p14:sldId id="406"/>
            <p14:sldId id="407"/>
            <p14:sldId id="408"/>
            <p14:sldId id="411"/>
            <p14:sldId id="409"/>
            <p14:sldId id="412"/>
            <p14:sldId id="410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LAB2" id="{7E11239C-7725-4DF7-B01D-22DEDC99ADCA}">
          <p14:sldIdLst>
            <p14:sldId id="376"/>
            <p14:sldId id="419"/>
            <p14:sldId id="421"/>
            <p14:sldId id="422"/>
            <p14:sldId id="425"/>
            <p14:sldId id="426"/>
            <p14:sldId id="427"/>
            <p14:sldId id="433"/>
            <p14:sldId id="434"/>
            <p14:sldId id="435"/>
            <p14:sldId id="436"/>
            <p14:sldId id="437"/>
            <p14:sldId id="432"/>
          </p14:sldIdLst>
        </p14:section>
        <p14:section name="LAB3" id="{1E23AE48-79D7-40B2-9004-02924577E485}">
          <p14:sldIdLst>
            <p14:sldId id="378"/>
            <p14:sldId id="420"/>
            <p14:sldId id="438"/>
            <p14:sldId id="439"/>
            <p14:sldId id="441"/>
            <p14:sldId id="442"/>
            <p14:sldId id="443"/>
            <p14:sldId id="444"/>
            <p14:sldId id="450"/>
            <p14:sldId id="445"/>
            <p14:sldId id="446"/>
            <p14:sldId id="447"/>
            <p14:sldId id="448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</p14:sldIdLst>
        </p14:section>
        <p14:section name="中斷" id="{D57750A7-AD2E-411A-AE2E-4865FC79EDDB}">
          <p14:sldIdLst>
            <p14:sldId id="467"/>
            <p14:sldId id="468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04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05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523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2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201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52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368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68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00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49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15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15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7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35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1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0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www.xilinx.com/support/documentation/user_guides/ug585-Zynq-7000-TRM.pdf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系統晶片設計實習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過程</a:t>
            </a:r>
            <a:r>
              <a:rPr lang="zh-TW" altLang="en-US" dirty="0" smtClean="0"/>
              <a:t>紀錄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ZedBoard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Vivado</a:t>
            </a:r>
            <a:r>
              <a:rPr lang="en-US" altLang="zh-TW" dirty="0" smtClean="0"/>
              <a:t> 2018.2)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F107112116</a:t>
            </a:r>
            <a:r>
              <a:rPr lang="zh-TW" altLang="en-US" dirty="0"/>
              <a:t> </a:t>
            </a:r>
            <a:r>
              <a:rPr lang="zh-TW" altLang="en-US" dirty="0" smtClean="0"/>
              <a:t>李冠賢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5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52270" y="4152899"/>
            <a:ext cx="1037369" cy="304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51699" y="2989943"/>
            <a:ext cx="1140102" cy="3356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854557"/>
            <a:ext cx="4313237" cy="2336336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60661"/>
            <a:ext cx="4313238" cy="33082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00650" y="4015033"/>
            <a:ext cx="863539" cy="304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1 </a:t>
            </a:r>
            <a:r>
              <a:rPr lang="zh-TW" altLang="en-US" dirty="0" smtClean="0">
                <a:solidFill>
                  <a:srgbClr val="FF0000"/>
                </a:solidFill>
              </a:rPr>
              <a:t>雙擊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47000" y="276859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75599" y="361314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51159" y="535050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665670"/>
            <a:ext cx="4313238" cy="26982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61037" y="2873375"/>
            <a:ext cx="630238" cy="24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28286" y="5032374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37536" y="3556000"/>
            <a:ext cx="481013" cy="17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98861" y="2435534"/>
            <a:ext cx="1135063" cy="24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28211" y="5118100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60786" y="4682671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4671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42157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96832" y="3274785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495581"/>
            <a:ext cx="4313238" cy="30384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1882" y="3330121"/>
            <a:ext cx="2330568" cy="1022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4671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12057" y="5173930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72330" y="4140200"/>
            <a:ext cx="1060570" cy="234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建立專案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3" name="內容版面配置區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3080253"/>
            <a:ext cx="4313238" cy="18690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2024" y="3017338"/>
            <a:ext cx="57796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94604" y="3268980"/>
            <a:ext cx="861316" cy="123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8004" y="3824605"/>
            <a:ext cx="580646" cy="123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81786" y="4529455"/>
            <a:ext cx="738602" cy="24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myip_v1_0.vhd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9399" y="320040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9399" y="4219575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44840" y="4010025"/>
            <a:ext cx="1494561" cy="122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0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更改</a:t>
            </a:r>
            <a:r>
              <a:rPr lang="zh-TW" altLang="en-US" dirty="0"/>
              <a:t>完程式碼後 </a:t>
            </a:r>
            <a:r>
              <a:rPr lang="en-US" altLang="zh-TW" dirty="0" err="1"/>
              <a:t>Ctrl+S</a:t>
            </a:r>
            <a:r>
              <a:rPr lang="en-US" altLang="zh-TW" dirty="0"/>
              <a:t> </a:t>
            </a:r>
            <a:r>
              <a:rPr lang="zh-TW" altLang="en-US" dirty="0" smtClean="0"/>
              <a:t>儲存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92737" y="42862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</a:t>
            </a:r>
          </a:p>
          <a:p>
            <a:r>
              <a:rPr lang="en-US" altLang="zh-TW" dirty="0" smtClean="0"/>
              <a:t>LAB2</a:t>
            </a:r>
          </a:p>
          <a:p>
            <a:r>
              <a:rPr lang="en-US" altLang="zh-TW" dirty="0" smtClean="0"/>
              <a:t>LAB3</a:t>
            </a:r>
            <a:endParaRPr lang="en-US" altLang="zh-TW" dirty="0"/>
          </a:p>
          <a:p>
            <a:r>
              <a:rPr lang="zh-TW" altLang="en-US" dirty="0" smtClean="0"/>
              <a:t>中斷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1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</a:t>
            </a:r>
            <a:r>
              <a:rPr lang="en-US" altLang="zh-TW" dirty="0"/>
              <a:t>_S00_AXI</a:t>
            </a:r>
            <a:r>
              <a:rPr lang="en-US" altLang="zh-TW" dirty="0" smtClean="0"/>
              <a:t>.vhd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62257" y="31813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2257" y="422910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85057" y="31813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85057" y="4171949"/>
            <a:ext cx="1436626" cy="561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04385" y="6286499"/>
            <a:ext cx="3487615" cy="571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led[7:2</a:t>
            </a:r>
            <a:r>
              <a:rPr lang="en-US" altLang="zh-TW" sz="1200" dirty="0" smtClean="0">
                <a:solidFill>
                  <a:schemeClr val="tx1"/>
                </a:solidFill>
              </a:rPr>
              <a:t>]</a:t>
            </a:r>
            <a:r>
              <a:rPr lang="zh-TW" altLang="en-US" sz="1200" dirty="0" smtClean="0">
                <a:solidFill>
                  <a:schemeClr val="tx1"/>
                </a:solidFill>
              </a:rPr>
              <a:t>計數器輸出，判斷</a:t>
            </a:r>
            <a:r>
              <a:rPr lang="en-US" altLang="zh-TW" sz="1200" dirty="0" smtClean="0">
                <a:solidFill>
                  <a:schemeClr val="tx1"/>
                </a:solidFill>
              </a:rPr>
              <a:t>S_AXI_CLK</a:t>
            </a:r>
            <a:r>
              <a:rPr lang="zh-TW" altLang="en-US" sz="1200" dirty="0" smtClean="0">
                <a:solidFill>
                  <a:schemeClr val="tx1"/>
                </a:solidFill>
              </a:rPr>
              <a:t>是否有震盪</a:t>
            </a:r>
            <a:endParaRPr lang="en-US" altLang="zh-TW" sz="1200" dirty="0" smtClean="0">
              <a:solidFill>
                <a:schemeClr val="tx1"/>
              </a:solidFill>
            </a:endParaRPr>
          </a:p>
          <a:p>
            <a:r>
              <a:rPr lang="en-US" altLang="zh-TW" sz="1200" dirty="0" smtClean="0">
                <a:solidFill>
                  <a:schemeClr val="tx1"/>
                </a:solidFill>
              </a:rPr>
              <a:t>led[1:0]</a:t>
            </a:r>
            <a:r>
              <a:rPr lang="zh-TW" altLang="en-US" sz="1200" dirty="0" smtClean="0">
                <a:solidFill>
                  <a:schemeClr val="tx1"/>
                </a:solidFill>
              </a:rPr>
              <a:t>高低態顯示，判斷</a:t>
            </a:r>
            <a:r>
              <a:rPr lang="zh-TW" altLang="en-US" sz="1200" dirty="0">
                <a:solidFill>
                  <a:schemeClr val="tx1"/>
                </a:solidFill>
              </a:rPr>
              <a:t>燒錄</a:t>
            </a:r>
            <a:r>
              <a:rPr lang="zh-TW" altLang="en-US" sz="1200" dirty="0" smtClean="0">
                <a:solidFill>
                  <a:schemeClr val="tx1"/>
                </a:solidFill>
              </a:rPr>
              <a:t>是否成功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endCxn id="15" idx="0"/>
          </p:cNvCxnSpPr>
          <p:nvPr/>
        </p:nvCxnSpPr>
        <p:spPr>
          <a:xfrm>
            <a:off x="10203370" y="4733924"/>
            <a:ext cx="244823" cy="155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04186" y="5928994"/>
            <a:ext cx="2139949" cy="249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5.4</a:t>
            </a:r>
            <a:r>
              <a:rPr lang="zh-TW" altLang="en-US" sz="1200" dirty="0" smtClean="0">
                <a:solidFill>
                  <a:srgbClr val="FF0000"/>
                </a:solidFill>
              </a:rPr>
              <a:t>處均更改完後 </a:t>
            </a:r>
            <a:r>
              <a:rPr lang="en-US" altLang="zh-TW" sz="1200" dirty="0" err="1">
                <a:solidFill>
                  <a:srgbClr val="FF0000"/>
                </a:solidFill>
              </a:rPr>
              <a:t>Ctrl+S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zh-TW" altLang="en-US" sz="1200" dirty="0" smtClean="0">
                <a:solidFill>
                  <a:srgbClr val="FF0000"/>
                </a:solidFill>
              </a:rPr>
              <a:t>儲存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完成修改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71632" y="3122294"/>
            <a:ext cx="528893" cy="106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57632" y="2920364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98807" y="3347084"/>
            <a:ext cx="840043" cy="120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8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完成修改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54039" y="3522345"/>
            <a:ext cx="544768" cy="97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1357" y="3402330"/>
            <a:ext cx="840043" cy="120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確認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97" y="5959822"/>
            <a:ext cx="1660381" cy="7379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50977" y="3925569"/>
            <a:ext cx="674420" cy="9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06941" y="4740217"/>
            <a:ext cx="674420" cy="9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544151" y="6387970"/>
            <a:ext cx="674420" cy="245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放置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03508" y="2994478"/>
            <a:ext cx="57796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634038" y="3295650"/>
            <a:ext cx="2009775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046913" y="4627233"/>
            <a:ext cx="1751072" cy="199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按著拖移至</a:t>
            </a:r>
            <a:r>
              <a:rPr lang="en-US" altLang="zh-TW" sz="1200" dirty="0" smtClean="0">
                <a:solidFill>
                  <a:srgbClr val="FF0000"/>
                </a:solidFill>
              </a:rPr>
              <a:t>Diagram</a:t>
            </a:r>
            <a:r>
              <a:rPr lang="zh-TW" altLang="en-US" sz="1200" dirty="0" smtClean="0">
                <a:solidFill>
                  <a:srgbClr val="FF0000"/>
                </a:solidFill>
              </a:rPr>
              <a:t>頁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665670"/>
            <a:ext cx="4313238" cy="26982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37096" y="2837316"/>
            <a:ext cx="74941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6396" y="3580266"/>
            <a:ext cx="74941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47221" y="5086350"/>
            <a:ext cx="563679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948620" y="3213099"/>
            <a:ext cx="1008179" cy="612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94275" y="3479800"/>
            <a:ext cx="593724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22900" y="4067175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93251" y="3241676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9282" y="4043363"/>
            <a:ext cx="729517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r>
              <a:rPr lang="zh-TW" altLang="en-US" sz="1200" dirty="0" smtClean="0">
                <a:solidFill>
                  <a:srgbClr val="FF0000"/>
                </a:solidFill>
              </a:rPr>
              <a:t>改名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1271" y="2125663"/>
            <a:ext cx="2813446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55949" y="3546475"/>
            <a:ext cx="739775" cy="149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1600" y="5514975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768377"/>
            <a:ext cx="4313238" cy="24928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60824" y="2936875"/>
            <a:ext cx="1016001" cy="149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7695" y="3225801"/>
            <a:ext cx="757555" cy="117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24774" y="4346575"/>
            <a:ext cx="2400301" cy="20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72320" y="4787900"/>
            <a:ext cx="948055" cy="241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49140" y="2936875"/>
            <a:ext cx="1676400" cy="31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1200" dirty="0" smtClean="0">
                <a:solidFill>
                  <a:srgbClr val="FF0000"/>
                </a:solidFill>
              </a:rPr>
              <a:t>系統產出</a:t>
            </a:r>
            <a:r>
              <a:rPr lang="en-US" altLang="zh-TW" sz="1200" dirty="0" smtClean="0">
                <a:solidFill>
                  <a:srgbClr val="FF0000"/>
                </a:solidFill>
              </a:rPr>
              <a:t>VHDL</a:t>
            </a:r>
            <a:r>
              <a:rPr lang="zh-TW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TW" sz="1200" dirty="0" smtClean="0">
                <a:solidFill>
                  <a:srgbClr val="FF0000"/>
                </a:solidFill>
              </a:rPr>
              <a:t>CODE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LAB1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建立專案、選擇開發板 和 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語言</a:t>
            </a:r>
            <a:endParaRPr lang="en-US" altLang="zh-TW" dirty="0" smtClean="0"/>
          </a:p>
          <a:p>
            <a:r>
              <a:rPr lang="zh-TW" altLang="en-US" dirty="0" smtClean="0"/>
              <a:t>建立底板選擇開發板</a:t>
            </a:r>
            <a:endParaRPr lang="en-US" altLang="zh-TW" dirty="0" smtClean="0"/>
          </a:p>
          <a:p>
            <a:r>
              <a:rPr lang="zh-TW" altLang="en-US" dirty="0" smtClean="0"/>
              <a:t>建立空</a:t>
            </a:r>
            <a:r>
              <a:rPr lang="en-US" altLang="zh-TW" dirty="0" smtClean="0"/>
              <a:t>IP package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8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07631" y="5364193"/>
            <a:ext cx="1419112" cy="20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63383" y="5154899"/>
            <a:ext cx="627279" cy="20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667000"/>
            <a:ext cx="3305175" cy="2695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45831" y="4623965"/>
            <a:ext cx="682512" cy="165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5481" y="4014787"/>
            <a:ext cx="682512" cy="29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6737" y="4811486"/>
            <a:ext cx="682512" cy="29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13467" y="2549525"/>
            <a:ext cx="3094892" cy="33528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位置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err="1" smtClean="0"/>
              <a:t>pin.xdc</a:t>
            </a:r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T22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# "LD0"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T21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# "LD1"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U22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# "LD2"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U21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# "LD3"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V22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# "LD4"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W22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# "LD5"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U19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# "LD6"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U14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# "LD7"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25244" y="3650147"/>
            <a:ext cx="457881" cy="102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開始編譯繞線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40533" y="51968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開始編譯繞線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2" name="內容版面配置區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46709"/>
            <a:ext cx="4313238" cy="33361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2724" y="51968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23467" y="3919537"/>
            <a:ext cx="3781562" cy="3186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47994" y="5124270"/>
            <a:ext cx="1146629" cy="371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燒錄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12724" y="529590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49884" y="54254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08964" y="5554345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61663" y="552069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11707" y="5649595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</a:t>
            </a:r>
            <a:r>
              <a:rPr lang="zh-TW" altLang="en-US" dirty="0"/>
              <a:t>結果</a:t>
            </a:r>
          </a:p>
        </p:txBody>
      </p:sp>
      <p:pic>
        <p:nvPicPr>
          <p:cNvPr id="1026" name="Picture 2" descr="https://scontent-tpe1-1.xx.fbcdn.net/v/t1.15752-9/56811356_1998947073747186_1886408387260841984_n.jpg?_nc_cat=106&amp;_nc_ht=scontent-tpe1-1.xx&amp;oh=be9dc0058d59e2c467030cfe78cdb6d6&amp;oe=5D45E4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8469" y="2133600"/>
            <a:ext cx="671688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輸出到</a:t>
            </a:r>
            <a:r>
              <a:rPr lang="en-US" altLang="zh-TW" dirty="0" smtClean="0"/>
              <a:t>SDK</a:t>
            </a:r>
          </a:p>
          <a:p>
            <a:r>
              <a:rPr lang="zh-TW" altLang="en-US" dirty="0"/>
              <a:t>建立</a:t>
            </a:r>
            <a:r>
              <a:rPr lang="en-US" altLang="zh-TW" dirty="0"/>
              <a:t>SDK</a:t>
            </a:r>
            <a:r>
              <a:rPr lang="zh-TW" altLang="en-US" dirty="0"/>
              <a:t>應用專案</a:t>
            </a:r>
          </a:p>
          <a:p>
            <a:r>
              <a:rPr lang="zh-TW" altLang="en-US" dirty="0"/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23265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747963"/>
            <a:ext cx="3305175" cy="25336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12724" y="337566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18404" y="4688114"/>
            <a:ext cx="735195" cy="37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68343" y="3700575"/>
            <a:ext cx="1378857" cy="37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SDK</a:t>
            </a:r>
            <a:r>
              <a:rPr lang="zh-TW" altLang="en-US" dirty="0" smtClean="0"/>
              <a:t>應用專案</a:t>
            </a:r>
            <a:endParaRPr lang="zh-TW" altLang="en-US" dirty="0"/>
          </a:p>
        </p:txBody>
      </p:sp>
      <p:pic>
        <p:nvPicPr>
          <p:cNvPr id="18" name="內容版面配置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28396" y="2308860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80956" y="2304288"/>
            <a:ext cx="912751" cy="100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36903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81178" y="3086793"/>
            <a:ext cx="517985" cy="138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SDK</a:t>
            </a:r>
            <a:r>
              <a:rPr lang="zh-TW" altLang="en-US" dirty="0"/>
              <a:t>應用專案</a:t>
            </a:r>
          </a:p>
        </p:txBody>
      </p:sp>
      <p:pic>
        <p:nvPicPr>
          <p:cNvPr id="13" name="內容版面配置區 2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997" y="2133600"/>
            <a:ext cx="2801668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7160" y="2125663"/>
            <a:ext cx="2801668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21634" y="2729774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96168" y="5619024"/>
            <a:ext cx="563281" cy="165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8974" y="2988854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11728" y="5634264"/>
            <a:ext cx="563281" cy="165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確認裝置</a:t>
            </a:r>
            <a:r>
              <a:rPr lang="en-US" altLang="zh-TW" dirty="0" smtClean="0"/>
              <a:t>UART</a:t>
            </a:r>
            <a:r>
              <a:rPr lang="zh-TW" altLang="en-US" dirty="0" smtClean="0"/>
              <a:t>埠位置</a:t>
            </a:r>
            <a:endParaRPr lang="zh-TW" altLang="en-US" dirty="0"/>
          </a:p>
        </p:txBody>
      </p:sp>
      <p:pic>
        <p:nvPicPr>
          <p:cNvPr id="8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32491" y="4703716"/>
            <a:ext cx="912751" cy="840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開啟目標</a:t>
            </a:r>
            <a:r>
              <a:rPr lang="en-US" altLang="zh-TW" dirty="0" smtClean="0"/>
              <a:t>UART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4506" y="2190750"/>
            <a:ext cx="2466975" cy="36480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8550" y="4891314"/>
            <a:ext cx="346075" cy="153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1600" y="5043714"/>
            <a:ext cx="276225" cy="153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45170" y="2658654"/>
            <a:ext cx="2236311" cy="358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21980" y="5272314"/>
            <a:ext cx="1126013" cy="358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執行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55950" y="3629024"/>
            <a:ext cx="596900" cy="139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10586" y="2600325"/>
            <a:ext cx="745331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94100" y="3482340"/>
            <a:ext cx="1176020" cy="1530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雙擊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65160" y="3573780"/>
            <a:ext cx="117602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8945" y="2125663"/>
            <a:ext cx="3298097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07660" y="3741421"/>
            <a:ext cx="4445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11160" y="2659380"/>
            <a:ext cx="1386840" cy="147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20200" y="5511800"/>
            <a:ext cx="87122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8945" y="2125663"/>
            <a:ext cx="3298097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07660" y="3868421"/>
            <a:ext cx="4445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11160" y="2659380"/>
            <a:ext cx="1386840" cy="147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20200" y="5511800"/>
            <a:ext cx="87122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185" y="2133600"/>
            <a:ext cx="516145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1078" y="4132227"/>
            <a:ext cx="813683" cy="557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0566" y="2125663"/>
            <a:ext cx="3254856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3647" y="5333009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0098" y="29132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2498" y="5499115"/>
            <a:ext cx="740502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5" name="C54426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650" y="2133600"/>
            <a:ext cx="7504113" cy="3778250"/>
          </a:xfrm>
        </p:spPr>
      </p:pic>
    </p:spTree>
    <p:extLst>
      <p:ext uri="{BB962C8B-B14F-4D97-AF65-F5344CB8AC3E}">
        <p14:creationId xmlns:p14="http://schemas.microsoft.com/office/powerpoint/2010/main" val="41277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48277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36903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IP</a:t>
            </a:r>
            <a:r>
              <a:rPr lang="zh-TW" altLang="en-US" dirty="0"/>
              <a:t>添加中斷</a:t>
            </a:r>
          </a:p>
          <a:p>
            <a:r>
              <a:rPr lang="zh-TW" altLang="en-US" dirty="0"/>
              <a:t>重新佈線</a:t>
            </a:r>
          </a:p>
          <a:p>
            <a:r>
              <a:rPr lang="zh-TW" altLang="en-US" dirty="0"/>
              <a:t>修改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  <a:p>
            <a:r>
              <a:rPr lang="zh-TW" altLang="en-US" dirty="0"/>
              <a:t>進行編譯</a:t>
            </a:r>
          </a:p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</a:p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en-US" altLang="zh-TW" dirty="0"/>
          </a:p>
          <a:p>
            <a:r>
              <a:rPr lang="zh-TW" altLang="en-US" dirty="0"/>
              <a:t>編寫中斷服務程式</a:t>
            </a:r>
          </a:p>
          <a:p>
            <a:r>
              <a:rPr lang="zh-TW" altLang="en-US" dirty="0"/>
              <a:t>執行設定</a:t>
            </a:r>
          </a:p>
        </p:txBody>
      </p:sp>
    </p:spTree>
    <p:extLst>
      <p:ext uri="{BB962C8B-B14F-4D97-AF65-F5344CB8AC3E}">
        <p14:creationId xmlns:p14="http://schemas.microsoft.com/office/powerpoint/2010/main" val="23824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 smtClean="0"/>
              <a:t>添加中斷</a:t>
            </a:r>
            <a:endParaRPr lang="zh-TW" altLang="en-US" dirty="0"/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3080253"/>
            <a:ext cx="4313238" cy="18690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02024" y="3006484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49949" y="3211045"/>
            <a:ext cx="767715" cy="227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45199" y="3818163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36224" y="45515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 smtClean="0"/>
              <a:t>添加中斷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3366" y="2892184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0451" y="4093695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36224" y="45515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58081" y="3935972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/>
              <a:t>添加</a:t>
            </a:r>
            <a:r>
              <a:rPr lang="zh-TW" altLang="en-US" dirty="0" smtClean="0"/>
              <a:t>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	myip_v1_0.vhd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94551" y="3762467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0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myip_v1_0_S00_AXI.vhd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0054" y="3011367"/>
            <a:ext cx="672465" cy="136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2519" y="4217520"/>
            <a:ext cx="1428750" cy="235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58081" y="3872472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中斷腳位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47259" y="3105877"/>
            <a:ext cx="501649" cy="108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1759" y="3486877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8539" y="3370764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75573" y="4139114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43923" y="4425771"/>
            <a:ext cx="480877" cy="108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完成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37176" y="3898900"/>
            <a:ext cx="901699" cy="92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7051" y="4686301"/>
            <a:ext cx="562609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22776" y="5257800"/>
            <a:ext cx="5508624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5188" y="5689600"/>
            <a:ext cx="562609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重新佈線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625694"/>
            <a:ext cx="4313237" cy="2794061"/>
          </a:xfr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1271" y="2125663"/>
            <a:ext cx="2813446" cy="3778250"/>
          </a:xfrm>
        </p:spPr>
      </p:pic>
      <p:sp>
        <p:nvSpPr>
          <p:cNvPr id="8" name="矩形 7"/>
          <p:cNvSpPr/>
          <p:nvPr/>
        </p:nvSpPr>
        <p:spPr>
          <a:xfrm>
            <a:off x="4636294" y="4914914"/>
            <a:ext cx="773906" cy="279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94" y="3241675"/>
            <a:ext cx="2886075" cy="1562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48138" y="4216400"/>
            <a:ext cx="1262062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194" y="5505464"/>
            <a:ext cx="773906" cy="279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11776" y="4140200"/>
            <a:ext cx="1012824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83652" y="4554538"/>
            <a:ext cx="1012824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34352" y="4070350"/>
            <a:ext cx="446148" cy="20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36902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48277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IP</a:t>
            </a:r>
            <a:r>
              <a:rPr lang="zh-TW" altLang="en-US" dirty="0" smtClean="0"/>
              <a:t>接線圖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/>
              <a:t>定義底板中斷輸入腳位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82728" y="3121660"/>
            <a:ext cx="747712" cy="162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雙擊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08" y="2133600"/>
            <a:ext cx="492601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6776" y="44386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4976" y="34988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92776" y="373380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89950" y="5632450"/>
            <a:ext cx="488950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最後</a:t>
            </a:r>
            <a:r>
              <a:rPr lang="en-US" altLang="zh-TW" dirty="0" smtClean="0"/>
              <a:t>IP</a:t>
            </a:r>
            <a:r>
              <a:rPr lang="zh-TW" altLang="en-US" dirty="0" smtClean="0"/>
              <a:t>接線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6776" y="44386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34251" y="2724149"/>
            <a:ext cx="180974" cy="16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5451" y="4117975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佈線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50720" y="3552825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31846" y="483108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26553" y="328431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838" y="2574925"/>
            <a:ext cx="5010150" cy="2895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95206" y="4410983"/>
            <a:ext cx="2809950" cy="2069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83714" y="4934859"/>
            <a:ext cx="669926" cy="21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 smtClean="0"/>
              <a:t>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內文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T22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# "LD0"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T21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# "LD1"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U22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# "LD2"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U21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# "LD3"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V22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# "LD4"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W22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# "LD5"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U19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# "LD6"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U14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# "LD7"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P16 [</a:t>
            </a:r>
            <a:r>
              <a:rPr lang="en-US" altLang="zh-TW" dirty="0" err="1"/>
              <a:t>get_ports</a:t>
            </a:r>
            <a:r>
              <a:rPr lang="en-US" altLang="zh-TW" dirty="0"/>
              <a:t> {</a:t>
            </a:r>
            <a:r>
              <a:rPr lang="en-US" altLang="zh-TW" dirty="0" err="1"/>
              <a:t>btn</a:t>
            </a:r>
            <a:r>
              <a:rPr lang="en-US" altLang="zh-TW" dirty="0"/>
              <a:t>   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LVCMOS18 [</a:t>
            </a:r>
            <a:r>
              <a:rPr lang="en-US" altLang="zh-TW" dirty="0" err="1"/>
              <a:t>get_ports</a:t>
            </a:r>
            <a:r>
              <a:rPr lang="en-US" altLang="zh-TW" dirty="0"/>
              <a:t> {</a:t>
            </a:r>
            <a:r>
              <a:rPr lang="en-US" altLang="zh-TW" dirty="0" err="1"/>
              <a:t>btn</a:t>
            </a:r>
            <a:r>
              <a:rPr lang="en-US" altLang="zh-TW" dirty="0"/>
              <a:t>   }];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進行編譯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29826" y="5189219"/>
            <a:ext cx="651874" cy="151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7754" y="4431574"/>
            <a:ext cx="669926" cy="21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747963"/>
            <a:ext cx="3305175" cy="25336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02491" y="21873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2024" y="3601895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87514" y="3838206"/>
            <a:ext cx="1546771" cy="142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39870" y="3601895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2056" y="4741756"/>
            <a:ext cx="920230" cy="32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6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43978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96021" y="4572000"/>
            <a:ext cx="3895723" cy="748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1651" y="5460723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9681" y="2628900"/>
            <a:ext cx="3476625" cy="2771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02491" y="21873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3622" y="3747037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66200" y="4822908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01191" y="22000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2022" y="2245381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997" y="2133600"/>
            <a:ext cx="2801668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7160" y="2125663"/>
            <a:ext cx="2801668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58994" y="27207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10868" y="5600061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47994" y="5532522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47160" y="2884237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err="1" smtClean="0"/>
              <a:t>helloworld.c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 numCol="4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/******************************************************************************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Copyright (C) 2009 - 2014 Xilinx, Inc.  All rights reserved.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Permission is hereby granted, free of charge, to any person obtaining a copy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of this software and associated documentation files (the "Software"), to deal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in the Software without restriction, including without limitation the rights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to use, copy, modify, merge, publish, distribute, sublicense, and/or sell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copies of the Software, and to permit persons to whom the Software is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furnished to do so, subject to the following conditions: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The above copyright notice and this permission notice shall be included in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all copies or substantial portions of the Software.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Use of the Software is limited solely to applications: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(a) running on a Xilinx device, or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(b) that interact with a Xilinx device through a bus or interconnect.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THE SOFTWARE IS PROVIDED "AS IS", WITHOUT WARRANTY OF ANY KIND, EXPRESS OR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IMPLIED, INCLUDING BUT NOT LIMITED TO THE WARRANTIES OF MERCHANTABILITY,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FITNESS FOR A PARTICULAR PURPOSE AND NONINFRINGEMENT. IN NO EVENT SHALL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XILINX  BE LIABLE FOR ANY CLAIM, DAMAGES OR OTHER LIABILITY,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WHETHER IN AN ACTION OF CONTRACT, TORT OR OTHERWISE, ARISING FROM, OUT OF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OR IN CONNECTION WITH THE SOFTWARE OR THE USE OR OTHER DEALINGS IN THE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SOFTWARE.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Except as contained in this notice, the name of the Xilinx shall not be used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in advertising or otherwise to promote the sale, use or other dealings in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this Software without prior written authorization from Xilinx.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******************************************************************************/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</a:t>
            </a:r>
            <a:r>
              <a:rPr lang="en-US" altLang="zh-TW" sz="600" dirty="0" err="1"/>
              <a:t>helloworld.c</a:t>
            </a:r>
            <a:r>
              <a:rPr lang="en-US" altLang="zh-TW" sz="600" dirty="0"/>
              <a:t>: simple test application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This application configures UART 16550 to baud rate 9600.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PS7 UART (</a:t>
            </a:r>
            <a:r>
              <a:rPr lang="en-US" altLang="zh-TW" sz="600" dirty="0" err="1"/>
              <a:t>Zynq</a:t>
            </a:r>
            <a:r>
              <a:rPr lang="en-US" altLang="zh-TW" sz="600" dirty="0"/>
              <a:t>) is not initialized by this application, since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</a:t>
            </a:r>
            <a:r>
              <a:rPr lang="en-US" altLang="zh-TW" sz="600" dirty="0" err="1"/>
              <a:t>bootrom</a:t>
            </a:r>
            <a:r>
              <a:rPr lang="en-US" altLang="zh-TW" sz="600" dirty="0"/>
              <a:t>/</a:t>
            </a:r>
            <a:r>
              <a:rPr lang="en-US" altLang="zh-TW" sz="600" dirty="0" err="1"/>
              <a:t>bsp</a:t>
            </a:r>
            <a:r>
              <a:rPr lang="en-US" altLang="zh-TW" sz="600" dirty="0"/>
              <a:t> configures it to baud rate 115200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------------------------------------------------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| UART TYPE   BAUD RATE                        |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------------------------------------------------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uartns550   9600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</a:t>
            </a:r>
            <a:r>
              <a:rPr lang="en-US" altLang="zh-TW" sz="600" dirty="0" err="1"/>
              <a:t>uartlite</a:t>
            </a:r>
            <a:r>
              <a:rPr lang="en-US" altLang="zh-TW" sz="600" dirty="0"/>
              <a:t>    Configurable only in HW design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ps7_uart    115200 (configured by </a:t>
            </a:r>
            <a:r>
              <a:rPr lang="en-US" altLang="zh-TW" sz="600" dirty="0" err="1"/>
              <a:t>bootrom</a:t>
            </a:r>
            <a:r>
              <a:rPr lang="en-US" altLang="zh-TW" sz="600" dirty="0"/>
              <a:t>/</a:t>
            </a:r>
            <a:r>
              <a:rPr lang="en-US" altLang="zh-TW" sz="600" dirty="0" err="1"/>
              <a:t>bsp</a:t>
            </a:r>
            <a:r>
              <a:rPr lang="en-US" altLang="zh-TW" sz="600" dirty="0"/>
              <a:t>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&lt;</a:t>
            </a:r>
            <a:r>
              <a:rPr lang="en-US" altLang="zh-TW" sz="600" dirty="0" err="1"/>
              <a:t>stdio.h</a:t>
            </a:r>
            <a:r>
              <a:rPr lang="en-US" altLang="zh-TW" sz="600" dirty="0"/>
              <a:t>&gt;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platform.h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xil_io.h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xil_types.h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xparameters.h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xil_exception.h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xscugic.h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myip.h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sleep.h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xil_printf.h</a:t>
            </a:r>
            <a:r>
              <a:rPr lang="en-US" altLang="zh-TW" sz="600" dirty="0"/>
              <a:t>" //</a:t>
            </a:r>
            <a:r>
              <a:rPr lang="zh-TW" altLang="en-US" sz="600" dirty="0"/>
              <a:t>若會出錯則此行註解掉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</a:t>
            </a:r>
            <a:r>
              <a:rPr lang="en-US" altLang="zh-TW" sz="600" dirty="0"/>
              <a:t> 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; /* Instance of the Interrupt Controller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static </a:t>
            </a:r>
            <a:r>
              <a:rPr lang="en-US" altLang="zh-TW" sz="600" dirty="0" err="1"/>
              <a:t>XScuGic_Config</a:t>
            </a:r>
            <a:r>
              <a:rPr lang="en-US" altLang="zh-TW" sz="600" dirty="0"/>
              <a:t> *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;/* The configuration parameters of the controller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XPAR_FABRIC_MYIP_0_INTR_INTR = 61;//######interrupt number####################(vivado2017.4</a:t>
            </a:r>
            <a:r>
              <a:rPr lang="zh-TW" altLang="en-US" sz="600" dirty="0"/>
              <a:t>此行可註解</a:t>
            </a:r>
            <a:r>
              <a:rPr lang="en-US" altLang="zh-TW" sz="600" dirty="0"/>
              <a:t>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void INTERRUPT_Handler0(void *</a:t>
            </a:r>
            <a:r>
              <a:rPr lang="en-US" altLang="zh-TW" sz="600" dirty="0" err="1"/>
              <a:t>baseaddr_p</a:t>
            </a:r>
            <a:r>
              <a:rPr lang="en-US" altLang="zh-TW" sz="600" dirty="0"/>
              <a:t>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i</a:t>
            </a:r>
            <a:r>
              <a:rPr lang="en-US" altLang="zh-TW" sz="600" dirty="0"/>
              <a:t>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print("Push Button was pressed\r\n");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</a:t>
            </a:r>
            <a:r>
              <a:rPr lang="en-US" altLang="zh-TW" sz="600" dirty="0" err="1"/>
              <a:t>xil_printf</a:t>
            </a:r>
            <a:r>
              <a:rPr lang="en-US" altLang="zh-TW" sz="600" dirty="0"/>
              <a:t>("Push Button was pressed\r\n");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for(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=0;i&lt;2;i++){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0xf0);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usleep</a:t>
            </a:r>
            <a:r>
              <a:rPr lang="en-US" altLang="zh-TW" sz="600" dirty="0"/>
              <a:t>(500000);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0x0f);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usleep</a:t>
            </a:r>
            <a:r>
              <a:rPr lang="en-US" altLang="zh-TW" sz="600" dirty="0"/>
              <a:t>(500000);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ScuGicInterrupt_Init</a:t>
            </a:r>
            <a:r>
              <a:rPr lang="en-US" altLang="zh-TW" sz="600" dirty="0"/>
              <a:t>(void)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Status;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Initialize the interrupt controller driver so that it is ready to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use.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Xil_ExceptionInit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GicConfig</a:t>
            </a:r>
            <a:r>
              <a:rPr lang="en-US" altLang="zh-TW" sz="600" dirty="0"/>
              <a:t> = </a:t>
            </a:r>
            <a:r>
              <a:rPr lang="en-US" altLang="zh-TW" sz="600" dirty="0" err="1"/>
              <a:t>XScuGic_LookupConfig</a:t>
            </a:r>
            <a:r>
              <a:rPr lang="en-US" altLang="zh-TW" sz="600" dirty="0"/>
              <a:t>(XPAR_PS7_SCUGIC_0_DEVICE_ID);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(NULL == 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) 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Status = </a:t>
            </a:r>
            <a:r>
              <a:rPr lang="en-US" altLang="zh-TW" sz="600" dirty="0" err="1"/>
              <a:t>XScuGic_CfgInitialize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GicConfig</a:t>
            </a:r>
            <a:r>
              <a:rPr lang="en-US" altLang="zh-TW" sz="600" dirty="0"/>
              <a:t>-&gt;</a:t>
            </a:r>
            <a:r>
              <a:rPr lang="en-US" altLang="zh-TW" sz="600" dirty="0" err="1"/>
              <a:t>CpuBaseAddress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(Status != XST_SUCCESS) 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Setup the Interrupt System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Connect the interrupt controller interrupt handler to the hardware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interrupt handling logic in the ARM processor.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Xil_ExceptionRegisterHandler</a:t>
            </a:r>
            <a:r>
              <a:rPr lang="en-US" altLang="zh-TW" sz="600" dirty="0"/>
              <a:t>(XIL_EXCEPTION_ID_IRQ_INT,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</a:t>
            </a:r>
            <a:r>
              <a:rPr lang="en-US" altLang="zh-TW" sz="600" dirty="0" err="1"/>
              <a:t>Xil_ExceptionHandler</a:t>
            </a:r>
            <a:r>
              <a:rPr lang="en-US" altLang="zh-TW" sz="600" dirty="0"/>
              <a:t>) </a:t>
            </a:r>
            <a:r>
              <a:rPr lang="en-US" altLang="zh-TW" sz="600" dirty="0" err="1"/>
              <a:t>XScuGic_InterruptHandler</a:t>
            </a:r>
            <a:r>
              <a:rPr lang="en-US" altLang="zh-TW" sz="600" dirty="0"/>
              <a:t>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(void *) 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Connect a device driver handler that will be called when an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interrupt for the device occurs, the device driver handler performs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the specific interrupt processing for the device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since the </a:t>
            </a:r>
            <a:r>
              <a:rPr lang="en-US" altLang="zh-TW" sz="600" dirty="0" err="1"/>
              <a:t>xparameters.h</a:t>
            </a:r>
            <a:r>
              <a:rPr lang="en-US" altLang="zh-TW" sz="600" dirty="0"/>
              <a:t> file </a:t>
            </a:r>
            <a:r>
              <a:rPr lang="en-US" altLang="zh-TW" sz="600" dirty="0" err="1"/>
              <a:t>doesnt</a:t>
            </a:r>
            <a:r>
              <a:rPr lang="en-US" altLang="zh-TW" sz="600" dirty="0"/>
              <a:t> detect the external interrupts, we have to manually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use the IRQ_F2P port numbers ; 91, 90, </a:t>
            </a:r>
            <a:r>
              <a:rPr lang="en-US" altLang="zh-TW" sz="600" dirty="0" err="1"/>
              <a:t>ect</a:t>
            </a:r>
            <a:r>
              <a:rPr lang="en-US" altLang="zh-TW" sz="600" dirty="0"/>
              <a:t>..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Status = </a:t>
            </a:r>
            <a:r>
              <a:rPr lang="en-US" altLang="zh-TW" sz="600" dirty="0" err="1"/>
              <a:t>XScuGic_Connect</a:t>
            </a:r>
            <a:r>
              <a:rPr lang="en-US" altLang="zh-TW" sz="600" dirty="0"/>
              <a:t>(&amp;InterruptController,XPAR_FABRIC_MYIP_0_INTR_INTR,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</a:t>
            </a:r>
            <a:r>
              <a:rPr lang="en-US" altLang="zh-TW" sz="600" dirty="0" err="1"/>
              <a:t>Xil_ExceptionHandler</a:t>
            </a:r>
            <a:r>
              <a:rPr lang="en-US" altLang="zh-TW" sz="600" dirty="0"/>
              <a:t>)INTERRUPT_Handler0,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(void *)&amp;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XScuGic_Enable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XPAR_FABRIC_MYIP_0_INTR_INTR);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Enable interrupts in the ARM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Xil_ExceptionEnable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Set interrupts </a:t>
            </a:r>
            <a:r>
              <a:rPr lang="en-US" altLang="zh-TW" sz="600" dirty="0" err="1"/>
              <a:t>PriorityTriggerType</a:t>
            </a: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XScuGic_SetPriorityTriggerType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XPAR_FABRIC_MYIP_0_INTR_INTR,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0xa0, 3);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(Status != XST_SUCCESS)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main()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xstatus</a:t>
            </a:r>
            <a:r>
              <a:rPr lang="en-US" altLang="zh-TW" sz="600" dirty="0"/>
              <a:t>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 Interrupt Test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xstatus</a:t>
            </a:r>
            <a:r>
              <a:rPr lang="en-US" altLang="zh-TW" sz="600" dirty="0"/>
              <a:t> = </a:t>
            </a:r>
            <a:r>
              <a:rPr lang="en-US" altLang="zh-TW" sz="600" dirty="0" err="1"/>
              <a:t>ScuGicInterrupt_Init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</a:t>
            </a:r>
            <a:r>
              <a:rPr lang="en-US" altLang="zh-TW" sz="600" dirty="0" err="1"/>
              <a:t>xstatus</a:t>
            </a:r>
            <a:r>
              <a:rPr lang="en-US" altLang="zh-TW" sz="600" dirty="0"/>
              <a:t> != XST_SUCCESS)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 Wait For interrupt;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print("Wait for the interrupt to trigger 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print("########################################\r\n");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 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while(1){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for(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=0;i&lt;=255;i++){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</a:t>
            </a:r>
            <a:r>
              <a:rPr lang="en-US" altLang="zh-TW" sz="600" dirty="0" err="1"/>
              <a:t>i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printf</a:t>
            </a:r>
            <a:r>
              <a:rPr lang="en-US" altLang="zh-TW" sz="600" dirty="0"/>
              <a:t>("</a:t>
            </a:r>
            <a:r>
              <a:rPr lang="en-US" altLang="zh-TW" sz="600" dirty="0" err="1"/>
              <a:t>i</a:t>
            </a:r>
            <a:r>
              <a:rPr lang="en-US" altLang="zh-TW" sz="600" dirty="0"/>
              <a:t> = %d \r\n",</a:t>
            </a:r>
            <a:r>
              <a:rPr lang="en-US" altLang="zh-TW" sz="600" dirty="0" err="1"/>
              <a:t>i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sleep(1);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0;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200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編寫</a:t>
            </a:r>
            <a:r>
              <a:rPr lang="zh-TW" altLang="en-US" dirty="0"/>
              <a:t>中斷服務程式</a:t>
            </a:r>
            <a:r>
              <a:rPr lang="en-US" altLang="zh-TW" dirty="0"/>
              <a:t>—offset address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84570" y="2757714"/>
            <a:ext cx="2380343" cy="711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262535"/>
            <a:ext cx="4313238" cy="3504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10868" y="2288997"/>
            <a:ext cx="294482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18818" y="2562881"/>
            <a:ext cx="669926" cy="180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30138" y="3886201"/>
            <a:ext cx="2248402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30140" y="3711833"/>
            <a:ext cx="2574471" cy="174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28158" y="4128830"/>
            <a:ext cx="777742" cy="542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4092" y="2904619"/>
            <a:ext cx="533902" cy="166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執行設定</a:t>
            </a: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023" y="2133600"/>
            <a:ext cx="5123780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34000" y="4343400"/>
            <a:ext cx="3467100" cy="171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38343" y="5639456"/>
            <a:ext cx="669926" cy="180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endParaRPr lang="zh-TW" altLang="en-US" dirty="0"/>
          </a:p>
        </p:txBody>
      </p:sp>
      <p:pic>
        <p:nvPicPr>
          <p:cNvPr id="8" name="898C38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213" y="2373313"/>
            <a:ext cx="8915400" cy="3298825"/>
          </a:xfrm>
        </p:spPr>
      </p:pic>
    </p:spTree>
    <p:extLst>
      <p:ext uri="{BB962C8B-B14F-4D97-AF65-F5344CB8AC3E}">
        <p14:creationId xmlns:p14="http://schemas.microsoft.com/office/powerpoint/2010/main" val="178022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查詢資料手冊 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www.xilinx.com/support/documentation/user_guides/ug585-Zynq-7000-TRM.pdf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503913"/>
            <a:ext cx="4313238" cy="3021750"/>
          </a:xfrm>
        </p:spPr>
      </p:pic>
    </p:spTree>
    <p:extLst>
      <p:ext uri="{BB962C8B-B14F-4D97-AF65-F5344CB8AC3E}">
        <p14:creationId xmlns:p14="http://schemas.microsoft.com/office/powerpoint/2010/main" val="13069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en-US" altLang="zh-TW" dirty="0"/>
              <a:t>Interrupt Controller Register </a:t>
            </a:r>
            <a:r>
              <a:rPr lang="en-US" altLang="zh-TW" dirty="0" smtClean="0"/>
              <a:t>Overview</a:t>
            </a:r>
            <a:endParaRPr lang="en-US" altLang="zh-TW" dirty="0"/>
          </a:p>
        </p:txBody>
      </p:sp>
      <p:pic>
        <p:nvPicPr>
          <p:cNvPr id="10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1" y="2133600"/>
            <a:ext cx="3221943" cy="3778250"/>
          </a:xfrm>
        </p:spPr>
      </p:pic>
    </p:spTree>
    <p:extLst>
      <p:ext uri="{BB962C8B-B14F-4D97-AF65-F5344CB8AC3E}">
        <p14:creationId xmlns:p14="http://schemas.microsoft.com/office/powerpoint/2010/main" val="31104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33876" y="2743200"/>
            <a:ext cx="152400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928342" y="5128952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PS and PL Shared Peripheral Interrupts (SPI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60" y="2133600"/>
            <a:ext cx="3221943" cy="3778250"/>
          </a:xfr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605385"/>
            <a:ext cx="4313238" cy="2818806"/>
          </a:xfrm>
        </p:spPr>
      </p:pic>
    </p:spTree>
    <p:extLst>
      <p:ext uri="{BB962C8B-B14F-4D97-AF65-F5344CB8AC3E}">
        <p14:creationId xmlns:p14="http://schemas.microsoft.com/office/powerpoint/2010/main" val="13970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  <a:noFill/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2056" y="2690813"/>
            <a:ext cx="3571875" cy="2647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48013" y="3305175"/>
            <a:ext cx="523875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086055" y="4727574"/>
            <a:ext cx="845345" cy="428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3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標楷體 + Times New Roman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noFill/>
      </a:spPr>
      <a:bodyPr rtlCol="0" anchor="b"/>
      <a:lstStyle>
        <a:defPPr algn="r">
          <a:defRPr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1711</TotalTime>
  <Words>1773</Words>
  <Application>Microsoft Office PowerPoint</Application>
  <PresentationFormat>寬螢幕</PresentationFormat>
  <Paragraphs>442</Paragraphs>
  <Slides>80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5" baseType="lpstr">
      <vt:lpstr>標楷體</vt:lpstr>
      <vt:lpstr>Arial</vt:lpstr>
      <vt:lpstr>Times New Roman</vt:lpstr>
      <vt:lpstr>Wingdings 3</vt:lpstr>
      <vt:lpstr>絲縷</vt:lpstr>
      <vt:lpstr>系統晶片設計實習 過程紀錄 (ZedBoard – Vivado 2018.2)</vt:lpstr>
      <vt:lpstr>目錄</vt:lpstr>
      <vt:lpstr>LAB1</vt:lpstr>
      <vt:lpstr>建立專案、選擇開發板 和 coding語言</vt:lpstr>
      <vt:lpstr>建立專案、選擇開發板 和 coding語言</vt:lpstr>
      <vt:lpstr>建立專案、選擇開發板 和 coding語言</vt:lpstr>
      <vt:lpstr>建立專案、選擇開發板 和 coding語言</vt:lpstr>
      <vt:lpstr>建立專案、選擇開發板 和 coding語言</vt:lpstr>
      <vt:lpstr>建立底板選擇開發板</vt:lpstr>
      <vt:lpstr>建立底板選擇開發板</vt:lpstr>
      <vt:lpstr>建立底板選擇開發板</vt:lpstr>
      <vt:lpstr>建立底板選擇開發板</vt:lpstr>
      <vt:lpstr>建立底板選擇開發板</vt:lpstr>
      <vt:lpstr>建立空IP package</vt:lpstr>
      <vt:lpstr>建立空IP package</vt:lpstr>
      <vt:lpstr>建立空IP package</vt:lpstr>
      <vt:lpstr>修改IP  建立專案</vt:lpstr>
      <vt:lpstr>修改IP  myip_v1_0.vhd</vt:lpstr>
      <vt:lpstr>修改IP  myip_v1_0.vhd</vt:lpstr>
      <vt:lpstr>修改IP  myip_v1_0_S00_AXI.vhd</vt:lpstr>
      <vt:lpstr>修改IP  完成修改</vt:lpstr>
      <vt:lpstr>修改IP  完成修改</vt:lpstr>
      <vt:lpstr>放置IP</vt:lpstr>
      <vt:lpstr>與底板連線</vt:lpstr>
      <vt:lpstr>與底板連線</vt:lpstr>
      <vt:lpstr>與底板連線</vt:lpstr>
      <vt:lpstr>完成封裝</vt:lpstr>
      <vt:lpstr>完成封裝</vt:lpstr>
      <vt:lpstr>完成封裝</vt:lpstr>
      <vt:lpstr>建立.xdc檔</vt:lpstr>
      <vt:lpstr>建立.xdc檔</vt:lpstr>
      <vt:lpstr>建立.xdc檔</vt:lpstr>
      <vt:lpstr>開始編譯繞線</vt:lpstr>
      <vt:lpstr>開始編譯繞線</vt:lpstr>
      <vt:lpstr>燒錄</vt:lpstr>
      <vt:lpstr>驗證結果</vt:lpstr>
      <vt:lpstr>LAB2</vt:lpstr>
      <vt:lpstr>輸出到SDK</vt:lpstr>
      <vt:lpstr>建立SDK應用專案</vt:lpstr>
      <vt:lpstr>建立SDK應用專案</vt:lpstr>
      <vt:lpstr>執行  確認裝置UART埠位置</vt:lpstr>
      <vt:lpstr>執行  開啟目標UART </vt:lpstr>
      <vt:lpstr>執行  設定</vt:lpstr>
      <vt:lpstr>執行  設定</vt:lpstr>
      <vt:lpstr>執行  設定</vt:lpstr>
      <vt:lpstr>執行  設定</vt:lpstr>
      <vt:lpstr>執行  設定</vt:lpstr>
      <vt:lpstr>執行  設定</vt:lpstr>
      <vt:lpstr>執行 </vt:lpstr>
      <vt:lpstr>LAB3</vt:lpstr>
      <vt:lpstr>IP添加中斷</vt:lpstr>
      <vt:lpstr>IP添加中斷  myip_v1_0.vhd</vt:lpstr>
      <vt:lpstr>IP添加中斷  myip_v1_0.vhd</vt:lpstr>
      <vt:lpstr>IP添加中斷  myip_v1_0_S00_AXI.vhd</vt:lpstr>
      <vt:lpstr>IP添加中斷  中斷腳位</vt:lpstr>
      <vt:lpstr>IP添加中斷  完成</vt:lpstr>
      <vt:lpstr>重新佈線</vt:lpstr>
      <vt:lpstr>重新佈線</vt:lpstr>
      <vt:lpstr>重新佈線</vt:lpstr>
      <vt:lpstr>重新佈線  IP接線圖</vt:lpstr>
      <vt:lpstr>重新佈線  定義底板中斷輸入腳位</vt:lpstr>
      <vt:lpstr>重新佈線</vt:lpstr>
      <vt:lpstr>重新佈線  最後IP接線</vt:lpstr>
      <vt:lpstr>重新佈線</vt:lpstr>
      <vt:lpstr>重新佈線</vt:lpstr>
      <vt:lpstr>重新佈線</vt:lpstr>
      <vt:lpstr>修改.xdc檔  內文</vt:lpstr>
      <vt:lpstr>進行編譯</vt:lpstr>
      <vt:lpstr>加入中斷的Lab1_ledtest輸出到SDK</vt:lpstr>
      <vt:lpstr>加入中斷的Lab1_ledtest輸出到SDK</vt:lpstr>
      <vt:lpstr>建立應用專案led_intr</vt:lpstr>
      <vt:lpstr>建立應用專案led_intr</vt:lpstr>
      <vt:lpstr>編寫中斷服務程式—原始碼  helloworld.c</vt:lpstr>
      <vt:lpstr>編寫中斷服務程式—offset address</vt:lpstr>
      <vt:lpstr>執行設定</vt:lpstr>
      <vt:lpstr>執行設定</vt:lpstr>
      <vt:lpstr>執行</vt:lpstr>
      <vt:lpstr>中斷</vt:lpstr>
      <vt:lpstr>中斷  Interrupt Controller Register Overview</vt:lpstr>
      <vt:lpstr>中斷  PS and PL Shared Peripheral Interrupts (SPI)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DreamCat</cp:lastModifiedBy>
  <cp:revision>358</cp:revision>
  <dcterms:created xsi:type="dcterms:W3CDTF">2017-05-08T08:20:33Z</dcterms:created>
  <dcterms:modified xsi:type="dcterms:W3CDTF">2019-04-17T08:16:56Z</dcterms:modified>
</cp:coreProperties>
</file>